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4" r:id="rId3"/>
    <p:sldId id="265" r:id="rId4"/>
    <p:sldId id="263" r:id="rId5"/>
    <p:sldId id="261" r:id="rId6"/>
    <p:sldId id="262" r:id="rId7"/>
    <p:sldId id="266" r:id="rId8"/>
    <p:sldId id="257" r:id="rId9"/>
    <p:sldId id="258" r:id="rId10"/>
    <p:sldId id="259" r:id="rId11"/>
    <p:sldId id="260"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97"/>
  </p:normalViewPr>
  <p:slideViewPr>
    <p:cSldViewPr snapToGrid="0" snapToObjects="1" showGuides="1">
      <p:cViewPr varScale="1">
        <p:scale>
          <a:sx n="148" d="100"/>
          <a:sy n="148" d="100"/>
        </p:scale>
        <p:origin x="224" y="1480"/>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451B68F-17CD-7844-ADF0-6D77105CF2CB}" type="datetimeFigureOut">
              <a:rPr lang="en-US" smtClean="0"/>
              <a:t>2/23/17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6E5253-4C53-6F4F-A9D9-2C4543745365}" type="slidenum">
              <a:rPr lang="en-US" smtClean="0"/>
              <a:t>‹#›</a:t>
            </a:fld>
            <a:endParaRPr lang="en-US"/>
          </a:p>
        </p:txBody>
      </p:sp>
    </p:spTree>
    <p:extLst>
      <p:ext uri="{BB962C8B-B14F-4D97-AF65-F5344CB8AC3E}">
        <p14:creationId xmlns:p14="http://schemas.microsoft.com/office/powerpoint/2010/main" val="1500565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51B68F-17CD-7844-ADF0-6D77105CF2CB}" type="datetimeFigureOut">
              <a:rPr lang="en-US" smtClean="0"/>
              <a:t>2/23/17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6E5253-4C53-6F4F-A9D9-2C4543745365}" type="slidenum">
              <a:rPr lang="en-US" smtClean="0"/>
              <a:t>‹#›</a:t>
            </a:fld>
            <a:endParaRPr lang="en-US"/>
          </a:p>
        </p:txBody>
      </p:sp>
    </p:spTree>
    <p:extLst>
      <p:ext uri="{BB962C8B-B14F-4D97-AF65-F5344CB8AC3E}">
        <p14:creationId xmlns:p14="http://schemas.microsoft.com/office/powerpoint/2010/main" val="2001326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51B68F-17CD-7844-ADF0-6D77105CF2CB}" type="datetimeFigureOut">
              <a:rPr lang="en-US" smtClean="0"/>
              <a:t>2/23/17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6E5253-4C53-6F4F-A9D9-2C4543745365}" type="slidenum">
              <a:rPr lang="en-US" smtClean="0"/>
              <a:t>‹#›</a:t>
            </a:fld>
            <a:endParaRPr lang="en-US"/>
          </a:p>
        </p:txBody>
      </p:sp>
    </p:spTree>
    <p:extLst>
      <p:ext uri="{BB962C8B-B14F-4D97-AF65-F5344CB8AC3E}">
        <p14:creationId xmlns:p14="http://schemas.microsoft.com/office/powerpoint/2010/main" val="257080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51B68F-17CD-7844-ADF0-6D77105CF2CB}" type="datetimeFigureOut">
              <a:rPr lang="en-US" smtClean="0"/>
              <a:t>2/23/17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6E5253-4C53-6F4F-A9D9-2C4543745365}" type="slidenum">
              <a:rPr lang="en-US" smtClean="0"/>
              <a:t>‹#›</a:t>
            </a:fld>
            <a:endParaRPr lang="en-US"/>
          </a:p>
        </p:txBody>
      </p:sp>
    </p:spTree>
    <p:extLst>
      <p:ext uri="{BB962C8B-B14F-4D97-AF65-F5344CB8AC3E}">
        <p14:creationId xmlns:p14="http://schemas.microsoft.com/office/powerpoint/2010/main" val="2098647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451B68F-17CD-7844-ADF0-6D77105CF2CB}" type="datetimeFigureOut">
              <a:rPr lang="en-US" smtClean="0"/>
              <a:t>2/23/17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6E5253-4C53-6F4F-A9D9-2C4543745365}" type="slidenum">
              <a:rPr lang="en-US" smtClean="0"/>
              <a:t>‹#›</a:t>
            </a:fld>
            <a:endParaRPr lang="en-US"/>
          </a:p>
        </p:txBody>
      </p:sp>
    </p:spTree>
    <p:extLst>
      <p:ext uri="{BB962C8B-B14F-4D97-AF65-F5344CB8AC3E}">
        <p14:creationId xmlns:p14="http://schemas.microsoft.com/office/powerpoint/2010/main" val="1705433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451B68F-17CD-7844-ADF0-6D77105CF2CB}" type="datetimeFigureOut">
              <a:rPr lang="en-US" smtClean="0"/>
              <a:t>2/23/17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6E5253-4C53-6F4F-A9D9-2C4543745365}" type="slidenum">
              <a:rPr lang="en-US" smtClean="0"/>
              <a:t>‹#›</a:t>
            </a:fld>
            <a:endParaRPr lang="en-US"/>
          </a:p>
        </p:txBody>
      </p:sp>
    </p:spTree>
    <p:extLst>
      <p:ext uri="{BB962C8B-B14F-4D97-AF65-F5344CB8AC3E}">
        <p14:creationId xmlns:p14="http://schemas.microsoft.com/office/powerpoint/2010/main" val="758900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451B68F-17CD-7844-ADF0-6D77105CF2CB}" type="datetimeFigureOut">
              <a:rPr lang="en-US" smtClean="0"/>
              <a:t>2/23/17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6E5253-4C53-6F4F-A9D9-2C4543745365}" type="slidenum">
              <a:rPr lang="en-US" smtClean="0"/>
              <a:t>‹#›</a:t>
            </a:fld>
            <a:endParaRPr lang="en-US"/>
          </a:p>
        </p:txBody>
      </p:sp>
    </p:spTree>
    <p:extLst>
      <p:ext uri="{BB962C8B-B14F-4D97-AF65-F5344CB8AC3E}">
        <p14:creationId xmlns:p14="http://schemas.microsoft.com/office/powerpoint/2010/main" val="936164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451B68F-17CD-7844-ADF0-6D77105CF2CB}" type="datetimeFigureOut">
              <a:rPr lang="en-US" smtClean="0"/>
              <a:t>2/23/17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6E5253-4C53-6F4F-A9D9-2C4543745365}" type="slidenum">
              <a:rPr lang="en-US" smtClean="0"/>
              <a:t>‹#›</a:t>
            </a:fld>
            <a:endParaRPr lang="en-US"/>
          </a:p>
        </p:txBody>
      </p:sp>
    </p:spTree>
    <p:extLst>
      <p:ext uri="{BB962C8B-B14F-4D97-AF65-F5344CB8AC3E}">
        <p14:creationId xmlns:p14="http://schemas.microsoft.com/office/powerpoint/2010/main" val="1648477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51B68F-17CD-7844-ADF0-6D77105CF2CB}" type="datetimeFigureOut">
              <a:rPr lang="en-US" smtClean="0"/>
              <a:t>2/23/17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6E5253-4C53-6F4F-A9D9-2C4543745365}" type="slidenum">
              <a:rPr lang="en-US" smtClean="0"/>
              <a:t>‹#›</a:t>
            </a:fld>
            <a:endParaRPr lang="en-US"/>
          </a:p>
        </p:txBody>
      </p:sp>
    </p:spTree>
    <p:extLst>
      <p:ext uri="{BB962C8B-B14F-4D97-AF65-F5344CB8AC3E}">
        <p14:creationId xmlns:p14="http://schemas.microsoft.com/office/powerpoint/2010/main" val="12814849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51B68F-17CD-7844-ADF0-6D77105CF2CB}" type="datetimeFigureOut">
              <a:rPr lang="en-US" smtClean="0"/>
              <a:t>2/23/17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6E5253-4C53-6F4F-A9D9-2C4543745365}" type="slidenum">
              <a:rPr lang="en-US" smtClean="0"/>
              <a:t>‹#›</a:t>
            </a:fld>
            <a:endParaRPr lang="en-US"/>
          </a:p>
        </p:txBody>
      </p:sp>
    </p:spTree>
    <p:extLst>
      <p:ext uri="{BB962C8B-B14F-4D97-AF65-F5344CB8AC3E}">
        <p14:creationId xmlns:p14="http://schemas.microsoft.com/office/powerpoint/2010/main" val="8037563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51B68F-17CD-7844-ADF0-6D77105CF2CB}" type="datetimeFigureOut">
              <a:rPr lang="en-US" smtClean="0"/>
              <a:t>2/23/17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6E5253-4C53-6F4F-A9D9-2C4543745365}" type="slidenum">
              <a:rPr lang="en-US" smtClean="0"/>
              <a:t>‹#›</a:t>
            </a:fld>
            <a:endParaRPr lang="en-US"/>
          </a:p>
        </p:txBody>
      </p:sp>
    </p:spTree>
    <p:extLst>
      <p:ext uri="{BB962C8B-B14F-4D97-AF65-F5344CB8AC3E}">
        <p14:creationId xmlns:p14="http://schemas.microsoft.com/office/powerpoint/2010/main" val="106101969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51B68F-17CD-7844-ADF0-6D77105CF2CB}" type="datetimeFigureOut">
              <a:rPr lang="en-US" smtClean="0"/>
              <a:t>2/23/17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6E5253-4C53-6F4F-A9D9-2C4543745365}" type="slidenum">
              <a:rPr lang="en-US" smtClean="0"/>
              <a:t>‹#›</a:t>
            </a:fld>
            <a:endParaRPr lang="en-US"/>
          </a:p>
        </p:txBody>
      </p:sp>
    </p:spTree>
    <p:extLst>
      <p:ext uri="{BB962C8B-B14F-4D97-AF65-F5344CB8AC3E}">
        <p14:creationId xmlns:p14="http://schemas.microsoft.com/office/powerpoint/2010/main" val="10282799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 Id="rId3" Type="http://schemas.openxmlformats.org/officeDocument/2006/relationships/image" Target="../media/image14.tiff"/></Relationships>
</file>

<file path=ppt/slides/_rels/slide11.xml.rels><?xml version="1.0" encoding="UTF-8" standalone="yes"?>
<Relationships xmlns="http://schemas.openxmlformats.org/package/2006/relationships"><Relationship Id="rId3" Type="http://schemas.openxmlformats.org/officeDocument/2006/relationships/hyperlink" Target="http://www.eas.slu.edu/eqc/eqc_cps/TUTORIAL/RFTN/" TargetMode="External"/><Relationship Id="rId4"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hyperlink" Target="http://ds.iris.edu/ds/products/ear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hyperlink" Target="http://ds.iris.edu/ds/products/globalstack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 Id="rId3"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hyperlink" Target="http://eqseis.geosc.psu.edu/~cammon/HTML/RftnDocs/rftn01.html" TargetMode="External"/><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11</a:t>
            </a:r>
            <a:endParaRPr lang="en-US" dirty="0"/>
          </a:p>
        </p:txBody>
      </p:sp>
      <p:sp>
        <p:nvSpPr>
          <p:cNvPr id="3" name="Subtitle 2"/>
          <p:cNvSpPr>
            <a:spLocks noGrp="1"/>
          </p:cNvSpPr>
          <p:nvPr>
            <p:ph type="subTitle" idx="1"/>
          </p:nvPr>
        </p:nvSpPr>
        <p:spPr/>
        <p:txBody>
          <a:bodyPr/>
          <a:lstStyle/>
          <a:p>
            <a:r>
              <a:rPr lang="en-US" dirty="0" smtClean="0"/>
              <a:t>Global phases</a:t>
            </a:r>
          </a:p>
          <a:p>
            <a:r>
              <a:rPr lang="en-US" dirty="0" smtClean="0"/>
              <a:t>&amp;</a:t>
            </a:r>
          </a:p>
          <a:p>
            <a:r>
              <a:rPr lang="en-US" dirty="0" smtClean="0"/>
              <a:t>Receiver functions</a:t>
            </a:r>
            <a:endParaRPr lang="en-US" dirty="0"/>
          </a:p>
        </p:txBody>
      </p:sp>
    </p:spTree>
    <p:extLst>
      <p:ext uri="{BB962C8B-B14F-4D97-AF65-F5344CB8AC3E}">
        <p14:creationId xmlns:p14="http://schemas.microsoft.com/office/powerpoint/2010/main" val="14949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Water level deconvolution</a:t>
            </a:r>
            <a:endParaRPr lang="en-US" dirty="0"/>
          </a:p>
        </p:txBody>
      </p:sp>
      <p:pic>
        <p:nvPicPr>
          <p:cNvPr id="4" name="Picture 3"/>
          <p:cNvPicPr>
            <a:picLocks noChangeAspect="1"/>
          </p:cNvPicPr>
          <p:nvPr/>
        </p:nvPicPr>
        <p:blipFill>
          <a:blip r:embed="rId2"/>
          <a:stretch>
            <a:fillRect/>
          </a:stretch>
        </p:blipFill>
        <p:spPr>
          <a:xfrm>
            <a:off x="287444" y="2584750"/>
            <a:ext cx="6019800" cy="2590800"/>
          </a:xfrm>
          <a:prstGeom prst="rect">
            <a:avLst/>
          </a:prstGeom>
        </p:spPr>
      </p:pic>
      <p:pic>
        <p:nvPicPr>
          <p:cNvPr id="5" name="Picture 4"/>
          <p:cNvPicPr>
            <a:picLocks noChangeAspect="1"/>
          </p:cNvPicPr>
          <p:nvPr/>
        </p:nvPicPr>
        <p:blipFill>
          <a:blip r:embed="rId3"/>
          <a:stretch>
            <a:fillRect/>
          </a:stretch>
        </p:blipFill>
        <p:spPr>
          <a:xfrm>
            <a:off x="6775006" y="2286205"/>
            <a:ext cx="5321300" cy="3505200"/>
          </a:xfrm>
          <a:prstGeom prst="rect">
            <a:avLst/>
          </a:prstGeom>
        </p:spPr>
      </p:pic>
    </p:spTree>
    <p:extLst>
      <p:ext uri="{BB962C8B-B14F-4D97-AF65-F5344CB8AC3E}">
        <p14:creationId xmlns:p14="http://schemas.microsoft.com/office/powerpoint/2010/main" val="947846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Receiver function changes with azimuth</a:t>
            </a:r>
            <a:endParaRPr lang="en-US" dirty="0"/>
          </a:p>
        </p:txBody>
      </p:sp>
      <p:sp>
        <p:nvSpPr>
          <p:cNvPr id="3" name="Content Placeholder 2"/>
          <p:cNvSpPr>
            <a:spLocks noGrp="1"/>
          </p:cNvSpPr>
          <p:nvPr>
            <p:ph idx="1"/>
          </p:nvPr>
        </p:nvSpPr>
        <p:spPr>
          <a:xfrm>
            <a:off x="838200" y="1825625"/>
            <a:ext cx="4191000" cy="4351338"/>
          </a:xfrm>
        </p:spPr>
        <p:txBody>
          <a:bodyPr/>
          <a:lstStyle/>
          <a:p>
            <a:r>
              <a:rPr lang="en-US" dirty="0" smtClean="0"/>
              <a:t>Depending on crustal structure, receiver functions change change with 1) azimuth and 2) source-receiver distance</a:t>
            </a:r>
          </a:p>
          <a:p>
            <a:r>
              <a:rPr lang="en-US" dirty="0" smtClean="0"/>
              <a:t>IRIS has automated </a:t>
            </a:r>
            <a:r>
              <a:rPr lang="en-US" dirty="0" smtClean="0">
                <a:hlinkClick r:id="rId2"/>
              </a:rPr>
              <a:t>program </a:t>
            </a:r>
            <a:r>
              <a:rPr lang="en-US" dirty="0" smtClean="0"/>
              <a:t>to generate receiver functions </a:t>
            </a:r>
          </a:p>
          <a:p>
            <a:r>
              <a:rPr lang="en-US" dirty="0" smtClean="0"/>
              <a:t>Real back-azimuth data </a:t>
            </a:r>
            <a:r>
              <a:rPr lang="en-US" dirty="0" smtClean="0">
                <a:hlinkClick r:id="rId3"/>
              </a:rPr>
              <a:t>here</a:t>
            </a:r>
            <a:endParaRPr lang="en-US" dirty="0"/>
          </a:p>
        </p:txBody>
      </p:sp>
      <p:pic>
        <p:nvPicPr>
          <p:cNvPr id="4" name="Picture 3"/>
          <p:cNvPicPr>
            <a:picLocks noChangeAspect="1"/>
          </p:cNvPicPr>
          <p:nvPr/>
        </p:nvPicPr>
        <p:blipFill rotWithShape="1">
          <a:blip r:embed="rId4"/>
          <a:srcRect l="6614" t="4250" r="11787" b="7071"/>
          <a:stretch/>
        </p:blipFill>
        <p:spPr>
          <a:xfrm rot="5400000">
            <a:off x="6090251" y="754995"/>
            <a:ext cx="4684143" cy="6081622"/>
          </a:xfrm>
          <a:prstGeom prst="rect">
            <a:avLst/>
          </a:prstGeom>
        </p:spPr>
      </p:pic>
      <p:sp>
        <p:nvSpPr>
          <p:cNvPr id="5" name="Rectangle 4"/>
          <p:cNvSpPr/>
          <p:nvPr/>
        </p:nvSpPr>
        <p:spPr>
          <a:xfrm>
            <a:off x="5739445" y="6267721"/>
            <a:ext cx="6096000" cy="646331"/>
          </a:xfrm>
          <a:prstGeom prst="rect">
            <a:avLst/>
          </a:prstGeom>
        </p:spPr>
        <p:txBody>
          <a:bodyPr>
            <a:spAutoFit/>
          </a:bodyPr>
          <a:lstStyle/>
          <a:p>
            <a:r>
              <a:rPr lang="en-US" dirty="0"/>
              <a:t>http://</a:t>
            </a:r>
            <a:r>
              <a:rPr lang="en-US" dirty="0" err="1"/>
              <a:t>www.iris.edu</a:t>
            </a:r>
            <a:r>
              <a:rPr lang="en-US" dirty="0"/>
              <a:t>/</a:t>
            </a:r>
            <a:r>
              <a:rPr lang="en-US" dirty="0" err="1"/>
              <a:t>hq</a:t>
            </a:r>
            <a:r>
              <a:rPr lang="en-US" dirty="0"/>
              <a:t>/internship/uploads/ea6815333ffe5e3/</a:t>
            </a:r>
            <a:r>
              <a:rPr lang="en-US" dirty="0" err="1"/>
              <a:t>fmsample_baz.jpg</a:t>
            </a:r>
            <a:endParaRPr lang="en-US" dirty="0"/>
          </a:p>
        </p:txBody>
      </p:sp>
    </p:spTree>
    <p:extLst>
      <p:ext uri="{BB962C8B-B14F-4D97-AF65-F5344CB8AC3E}">
        <p14:creationId xmlns:p14="http://schemas.microsoft.com/office/powerpoint/2010/main" val="420079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Receiver function inversion</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8987" r="8808" b="12051"/>
          <a:stretch/>
        </p:blipFill>
        <p:spPr>
          <a:xfrm>
            <a:off x="992038" y="1446774"/>
            <a:ext cx="10258908" cy="4954026"/>
          </a:xfrm>
        </p:spPr>
      </p:pic>
    </p:spTree>
    <p:extLst>
      <p:ext uri="{BB962C8B-B14F-4D97-AF65-F5344CB8AC3E}">
        <p14:creationId xmlns:p14="http://schemas.microsoft.com/office/powerpoint/2010/main" val="2047734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20211"/>
          </a:xfrm>
        </p:spPr>
        <p:txBody>
          <a:bodyPr>
            <a:normAutofit fontScale="90000"/>
          </a:bodyPr>
          <a:lstStyle/>
          <a:p>
            <a:r>
              <a:rPr lang="en-US" sz="4000" dirty="0" smtClean="0"/>
              <a:t>Receiver functions and </a:t>
            </a:r>
            <a:br>
              <a:rPr lang="en-US" sz="4000" dirty="0" smtClean="0"/>
            </a:br>
            <a:r>
              <a:rPr lang="en-US" sz="4000" dirty="0" smtClean="0"/>
              <a:t>ray parameters</a:t>
            </a:r>
            <a:endParaRPr lang="en-US" sz="4000"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48437" t="7793" r="9087" b="8363"/>
          <a:stretch/>
        </p:blipFill>
        <p:spPr>
          <a:xfrm>
            <a:off x="8229600" y="108110"/>
            <a:ext cx="3709360" cy="3560829"/>
          </a:xfrm>
        </p:spPr>
      </p:pic>
      <p:sp>
        <p:nvSpPr>
          <p:cNvPr id="5" name="TextBox 4"/>
          <p:cNvSpPr txBox="1"/>
          <p:nvPr/>
        </p:nvSpPr>
        <p:spPr>
          <a:xfrm>
            <a:off x="838200" y="1509621"/>
            <a:ext cx="5257800" cy="923330"/>
          </a:xfrm>
          <a:prstGeom prst="rect">
            <a:avLst/>
          </a:prstGeom>
          <a:noFill/>
        </p:spPr>
        <p:txBody>
          <a:bodyPr wrap="square" rtlCol="0">
            <a:spAutoFit/>
          </a:bodyPr>
          <a:lstStyle/>
          <a:p>
            <a:pPr marL="285750" indent="-285750">
              <a:buFont typeface="Arial" charset="0"/>
              <a:buChar char="•"/>
            </a:pPr>
            <a:r>
              <a:rPr lang="en-US" dirty="0" smtClean="0"/>
              <a:t>Because ray parameter changes with distance between source and receiver, care must be taken when stacking </a:t>
            </a:r>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1400" r="11312" b="11559"/>
          <a:stretch/>
        </p:blipFill>
        <p:spPr>
          <a:xfrm>
            <a:off x="422694" y="2432951"/>
            <a:ext cx="7806905" cy="4263022"/>
          </a:xfrm>
          <a:prstGeom prst="rect">
            <a:avLst/>
          </a:prstGeom>
        </p:spPr>
      </p:pic>
      <p:sp>
        <p:nvSpPr>
          <p:cNvPr id="7" name="TextBox 6"/>
          <p:cNvSpPr txBox="1"/>
          <p:nvPr/>
        </p:nvSpPr>
        <p:spPr>
          <a:xfrm>
            <a:off x="10110158" y="6228272"/>
            <a:ext cx="1815369" cy="369332"/>
          </a:xfrm>
          <a:prstGeom prst="rect">
            <a:avLst/>
          </a:prstGeom>
          <a:noFill/>
        </p:spPr>
        <p:txBody>
          <a:bodyPr wrap="none" rtlCol="0">
            <a:spAutoFit/>
          </a:bodyPr>
          <a:lstStyle/>
          <a:p>
            <a:r>
              <a:rPr lang="en-US" dirty="0" smtClean="0"/>
              <a:t>J Hu. et al. (2015)</a:t>
            </a:r>
            <a:endParaRPr lang="en-US" dirty="0"/>
          </a:p>
        </p:txBody>
      </p:sp>
    </p:spTree>
    <p:extLst>
      <p:ext uri="{BB962C8B-B14F-4D97-AF65-F5344CB8AC3E}">
        <p14:creationId xmlns:p14="http://schemas.microsoft.com/office/powerpoint/2010/main" val="1654768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8" name="Content Placeholder 7"/>
          <p:cNvPicPr>
            <a:picLocks noGrp="1" noChangeAspect="1"/>
          </p:cNvPicPr>
          <p:nvPr>
            <p:ph idx="1"/>
          </p:nvPr>
        </p:nvPicPr>
        <p:blipFill rotWithShape="1">
          <a:blip r:embed="rId2">
            <a:extLst>
              <a:ext uri="{28A0092B-C50C-407E-A947-70E740481C1C}">
                <a14:useLocalDpi xmlns:a14="http://schemas.microsoft.com/office/drawing/2010/main" val="0"/>
              </a:ext>
            </a:extLst>
          </a:blip>
          <a:srcRect l="30837" t="51790" r="47684" b="16674"/>
          <a:stretch/>
        </p:blipFill>
        <p:spPr>
          <a:xfrm rot="186165">
            <a:off x="210373" y="1310021"/>
            <a:ext cx="5435921" cy="5086118"/>
          </a:xfrm>
        </p:spPr>
      </p:pic>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7082" t="14063" r="61173" b="46793"/>
          <a:stretch/>
        </p:blipFill>
        <p:spPr>
          <a:xfrm rot="208044">
            <a:off x="5800813" y="1462920"/>
            <a:ext cx="6083546" cy="4780319"/>
          </a:xfrm>
          <a:prstGeom prst="rect">
            <a:avLst/>
          </a:prstGeom>
        </p:spPr>
      </p:pic>
    </p:spTree>
    <p:extLst>
      <p:ext uri="{BB962C8B-B14F-4D97-AF65-F5344CB8AC3E}">
        <p14:creationId xmlns:p14="http://schemas.microsoft.com/office/powerpoint/2010/main" val="6632313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7082" t="14063" r="61173" b="46793"/>
          <a:stretch/>
        </p:blipFill>
        <p:spPr>
          <a:xfrm rot="208044">
            <a:off x="299087" y="2322706"/>
            <a:ext cx="5467645" cy="4296357"/>
          </a:xfrm>
          <a:prstGeom prst="rect">
            <a:avLst/>
          </a:prstGeom>
        </p:spPr>
      </p:pic>
      <p:sp>
        <p:nvSpPr>
          <p:cNvPr id="2" name="Title 1"/>
          <p:cNvSpPr>
            <a:spLocks noGrp="1"/>
          </p:cNvSpPr>
          <p:nvPr>
            <p:ph type="title"/>
          </p:nvPr>
        </p:nvSpPr>
        <p:spPr/>
        <p:txBody>
          <a:bodyPr/>
          <a:lstStyle/>
          <a:p>
            <a:r>
              <a:rPr lang="en-US" dirty="0" smtClean="0"/>
              <a:t>Check out real data</a:t>
            </a:r>
            <a:endParaRPr lang="en-US" dirty="0"/>
          </a:p>
        </p:txBody>
      </p:sp>
      <p:sp>
        <p:nvSpPr>
          <p:cNvPr id="3" name="Content Placeholder 2"/>
          <p:cNvSpPr>
            <a:spLocks noGrp="1"/>
          </p:cNvSpPr>
          <p:nvPr>
            <p:ph idx="1"/>
          </p:nvPr>
        </p:nvSpPr>
        <p:spPr/>
        <p:txBody>
          <a:bodyPr/>
          <a:lstStyle/>
          <a:p>
            <a:r>
              <a:rPr lang="en-US" dirty="0" smtClean="0">
                <a:hlinkClick r:id="rId3"/>
              </a:rPr>
              <a:t>IRIS Global stacks</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54184" t="11321" r="24287" b="56101"/>
          <a:stretch/>
        </p:blipFill>
        <p:spPr>
          <a:xfrm>
            <a:off x="6096000" y="690112"/>
            <a:ext cx="5546518" cy="5348379"/>
          </a:xfrm>
          <a:prstGeom prst="rect">
            <a:avLst/>
          </a:prstGeom>
        </p:spPr>
      </p:pic>
    </p:spTree>
    <p:extLst>
      <p:ext uri="{BB962C8B-B14F-4D97-AF65-F5344CB8AC3E}">
        <p14:creationId xmlns:p14="http://schemas.microsoft.com/office/powerpoint/2010/main" val="1863579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3962400" cy="908504"/>
          </a:xfrm>
        </p:spPr>
        <p:txBody>
          <a:bodyPr/>
          <a:lstStyle/>
          <a:p>
            <a:r>
              <a:rPr lang="en-US" dirty="0" smtClean="0"/>
              <a:t>Earth Structure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7605" y="1454797"/>
            <a:ext cx="5758652" cy="5102977"/>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8628" y="241301"/>
            <a:ext cx="4474138" cy="6127882"/>
          </a:xfrm>
          <a:prstGeom prst="rect">
            <a:avLst/>
          </a:prstGeom>
        </p:spPr>
      </p:pic>
    </p:spTree>
    <p:extLst>
      <p:ext uri="{BB962C8B-B14F-4D97-AF65-F5344CB8AC3E}">
        <p14:creationId xmlns:p14="http://schemas.microsoft.com/office/powerpoint/2010/main" val="187421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2479" y="226237"/>
            <a:ext cx="5258777" cy="6305191"/>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5655" y="226236"/>
            <a:ext cx="5178418" cy="6305192"/>
          </a:xfrm>
          <a:prstGeom prst="rect">
            <a:avLst/>
          </a:prstGeom>
        </p:spPr>
      </p:pic>
    </p:spTree>
    <p:extLst>
      <p:ext uri="{BB962C8B-B14F-4D97-AF65-F5344CB8AC3E}">
        <p14:creationId xmlns:p14="http://schemas.microsoft.com/office/powerpoint/2010/main" val="1556765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5270" y="143613"/>
            <a:ext cx="5400729" cy="6588939"/>
          </a:xfrm>
        </p:spPr>
      </p:pic>
      <p:pic>
        <p:nvPicPr>
          <p:cNvPr id="5"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8929" y="143612"/>
            <a:ext cx="5960046" cy="6588939"/>
          </a:xfrm>
          <a:prstGeom prst="rect">
            <a:avLst/>
          </a:prstGeom>
        </p:spPr>
      </p:pic>
    </p:spTree>
    <p:extLst>
      <p:ext uri="{BB962C8B-B14F-4D97-AF65-F5344CB8AC3E}">
        <p14:creationId xmlns:p14="http://schemas.microsoft.com/office/powerpoint/2010/main" val="1772352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71072" y="145335"/>
            <a:ext cx="6025961" cy="6643529"/>
          </a:xfrm>
        </p:spPr>
      </p:pic>
      <p:sp>
        <p:nvSpPr>
          <p:cNvPr id="5" name="Title 1"/>
          <p:cNvSpPr txBox="1">
            <a:spLocks/>
          </p:cNvSpPr>
          <p:nvPr/>
        </p:nvSpPr>
        <p:spPr>
          <a:xfrm>
            <a:off x="838200" y="25489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Receiver functions </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9311" r="51563" b="8073"/>
          <a:stretch/>
        </p:blipFill>
        <p:spPr>
          <a:xfrm>
            <a:off x="1057455" y="1580454"/>
            <a:ext cx="4494362" cy="5135339"/>
          </a:xfrm>
          <a:prstGeom prst="rect">
            <a:avLst/>
          </a:prstGeom>
        </p:spPr>
      </p:pic>
    </p:spTree>
    <p:extLst>
      <p:ext uri="{BB962C8B-B14F-4D97-AF65-F5344CB8AC3E}">
        <p14:creationId xmlns:p14="http://schemas.microsoft.com/office/powerpoint/2010/main" val="829058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925128" y="2635249"/>
            <a:ext cx="4761030" cy="3460749"/>
          </a:xfrm>
          <a:prstGeom prst="rect">
            <a:avLst/>
          </a:prstGeom>
        </p:spPr>
      </p:pic>
      <p:pic>
        <p:nvPicPr>
          <p:cNvPr id="5" name="Picture 4"/>
          <p:cNvPicPr>
            <a:picLocks noChangeAspect="1"/>
          </p:cNvPicPr>
          <p:nvPr/>
        </p:nvPicPr>
        <p:blipFill>
          <a:blip r:embed="rId3"/>
          <a:stretch>
            <a:fillRect/>
          </a:stretch>
        </p:blipFill>
        <p:spPr>
          <a:xfrm>
            <a:off x="236202" y="2613478"/>
            <a:ext cx="5991912" cy="3176814"/>
          </a:xfrm>
          <a:prstGeom prst="rect">
            <a:avLst/>
          </a:prstGeom>
        </p:spPr>
      </p:pic>
      <p:sp>
        <p:nvSpPr>
          <p:cNvPr id="6" name="Title 5"/>
          <p:cNvSpPr>
            <a:spLocks noGrp="1"/>
          </p:cNvSpPr>
          <p:nvPr>
            <p:ph type="title"/>
          </p:nvPr>
        </p:nvSpPr>
        <p:spPr/>
        <p:txBody>
          <a:bodyPr/>
          <a:lstStyle/>
          <a:p>
            <a:endParaRPr lang="en-US"/>
          </a:p>
        </p:txBody>
      </p:sp>
      <p:sp>
        <p:nvSpPr>
          <p:cNvPr id="8" name="Content Placeholder 2"/>
          <p:cNvSpPr txBox="1">
            <a:spLocks/>
          </p:cNvSpPr>
          <p:nvPr/>
        </p:nvSpPr>
        <p:spPr>
          <a:xfrm>
            <a:off x="769189" y="102790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mtClean="0">
                <a:hlinkClick r:id="rId4"/>
              </a:rPr>
              <a:t>http://</a:t>
            </a:r>
            <a:r>
              <a:rPr lang="en-US" dirty="0" smtClean="0">
                <a:hlinkClick r:id="rId4"/>
              </a:rPr>
              <a:t>eqseis.geosc.psu.edu/~cammon/HTML/RftnDocs/rftn01.html</a:t>
            </a:r>
            <a:endParaRPr lang="en-US" dirty="0" smtClean="0"/>
          </a:p>
          <a:p>
            <a:endParaRPr lang="en-US" dirty="0"/>
          </a:p>
        </p:txBody>
      </p:sp>
    </p:spTree>
    <p:extLst>
      <p:ext uri="{BB962C8B-B14F-4D97-AF65-F5344CB8AC3E}">
        <p14:creationId xmlns:p14="http://schemas.microsoft.com/office/powerpoint/2010/main" val="1740722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Receiver function zone of sensitivity</a:t>
            </a:r>
            <a:endParaRPr lang="en-US" dirty="0"/>
          </a:p>
        </p:txBody>
      </p:sp>
      <p:sp>
        <p:nvSpPr>
          <p:cNvPr id="3" name="Content Placeholder 2"/>
          <p:cNvSpPr>
            <a:spLocks noGrp="1"/>
          </p:cNvSpPr>
          <p:nvPr>
            <p:ph idx="1"/>
          </p:nvPr>
        </p:nvSpPr>
        <p:spPr>
          <a:xfrm>
            <a:off x="838200" y="1825625"/>
            <a:ext cx="4837981" cy="4351338"/>
          </a:xfrm>
        </p:spPr>
        <p:txBody>
          <a:bodyPr>
            <a:normAutofit/>
          </a:bodyPr>
          <a:lstStyle/>
          <a:p>
            <a:r>
              <a:rPr lang="en-US" sz="1400" dirty="0"/>
              <a:t>The distance from the receiver sampled by a receiver function depends on how far back you look into the signal and how deep the velocity contrast of interest lies. The cartoon below shows the geometry of ray paths for an upper layer with a P-velocity of 6.00 km/sec and S-velocity of 3.43 km/s.</a:t>
            </a:r>
          </a:p>
        </p:txBody>
      </p:sp>
      <p:pic>
        <p:nvPicPr>
          <p:cNvPr id="4" name="Picture 3"/>
          <p:cNvPicPr>
            <a:picLocks noChangeAspect="1"/>
          </p:cNvPicPr>
          <p:nvPr/>
        </p:nvPicPr>
        <p:blipFill>
          <a:blip r:embed="rId2"/>
          <a:stretch>
            <a:fillRect/>
          </a:stretch>
        </p:blipFill>
        <p:spPr>
          <a:xfrm>
            <a:off x="6105201" y="1690688"/>
            <a:ext cx="5692380" cy="3881168"/>
          </a:xfrm>
          <a:prstGeom prst="rect">
            <a:avLst/>
          </a:prstGeom>
        </p:spPr>
      </p:pic>
      <p:sp>
        <p:nvSpPr>
          <p:cNvPr id="5" name="Rectangle 4"/>
          <p:cNvSpPr/>
          <p:nvPr/>
        </p:nvSpPr>
        <p:spPr>
          <a:xfrm>
            <a:off x="1105619" y="3077964"/>
            <a:ext cx="2733136" cy="923330"/>
          </a:xfrm>
          <a:prstGeom prst="rect">
            <a:avLst/>
          </a:prstGeom>
        </p:spPr>
        <p:txBody>
          <a:bodyPr wrap="square">
            <a:spAutoFit/>
          </a:bodyPr>
          <a:lstStyle/>
          <a:p>
            <a:r>
              <a:rPr lang="en-US" dirty="0" err="1">
                <a:solidFill>
                  <a:srgbClr val="000000"/>
                </a:solidFill>
                <a:latin typeface="-webkit-standard" charset="0"/>
              </a:rPr>
              <a:t>Xs</a:t>
            </a:r>
            <a:r>
              <a:rPr lang="en-US" dirty="0">
                <a:solidFill>
                  <a:srgbClr val="000000"/>
                </a:solidFill>
                <a:latin typeface="-webkit-standard" charset="0"/>
              </a:rPr>
              <a:t> = h * tan(</a:t>
            </a:r>
            <a:r>
              <a:rPr lang="en-US" dirty="0" err="1">
                <a:solidFill>
                  <a:srgbClr val="000000"/>
                </a:solidFill>
                <a:latin typeface="-webkit-standard" charset="0"/>
              </a:rPr>
              <a:t>asin</a:t>
            </a:r>
            <a:r>
              <a:rPr lang="en-US" dirty="0">
                <a:solidFill>
                  <a:srgbClr val="000000"/>
                </a:solidFill>
                <a:latin typeface="-webkit-standard" charset="0"/>
              </a:rPr>
              <a:t>(p*Vs</a:t>
            </a:r>
            <a:r>
              <a:rPr lang="en-US" dirty="0" smtClean="0">
                <a:solidFill>
                  <a:srgbClr val="000000"/>
                </a:solidFill>
                <a:latin typeface="-webkit-standard" charset="0"/>
              </a:rPr>
              <a:t>))</a:t>
            </a:r>
          </a:p>
          <a:p>
            <a:endParaRPr lang="en-US" dirty="0">
              <a:solidFill>
                <a:srgbClr val="000000"/>
              </a:solidFill>
              <a:latin typeface="-webkit-standard" charset="0"/>
            </a:endParaRPr>
          </a:p>
          <a:p>
            <a:r>
              <a:rPr lang="en-US" dirty="0" err="1">
                <a:solidFill>
                  <a:srgbClr val="000000"/>
                </a:solidFill>
                <a:latin typeface="-webkit-standard" charset="0"/>
              </a:rPr>
              <a:t>Xp</a:t>
            </a:r>
            <a:r>
              <a:rPr lang="en-US" dirty="0">
                <a:solidFill>
                  <a:srgbClr val="000000"/>
                </a:solidFill>
                <a:latin typeface="-webkit-standard" charset="0"/>
              </a:rPr>
              <a:t> = h * tan(</a:t>
            </a:r>
            <a:r>
              <a:rPr lang="en-US" dirty="0" err="1">
                <a:solidFill>
                  <a:srgbClr val="000000"/>
                </a:solidFill>
                <a:latin typeface="-webkit-standard" charset="0"/>
              </a:rPr>
              <a:t>asin</a:t>
            </a:r>
            <a:r>
              <a:rPr lang="en-US" dirty="0">
                <a:solidFill>
                  <a:srgbClr val="000000"/>
                </a:solidFill>
                <a:latin typeface="-webkit-standard" charset="0"/>
              </a:rPr>
              <a:t>(p*</a:t>
            </a:r>
            <a:r>
              <a:rPr lang="en-US" dirty="0" err="1">
                <a:solidFill>
                  <a:srgbClr val="000000"/>
                </a:solidFill>
                <a:latin typeface="-webkit-standard" charset="0"/>
              </a:rPr>
              <a:t>Vp</a:t>
            </a:r>
            <a:r>
              <a:rPr lang="en-US" dirty="0">
                <a:solidFill>
                  <a:srgbClr val="000000"/>
                </a:solidFill>
                <a:latin typeface="-webkit-standard" charset="0"/>
              </a:rPr>
              <a:t>))</a:t>
            </a:r>
            <a:endParaRPr lang="en-US" b="0" i="0" dirty="0">
              <a:solidFill>
                <a:srgbClr val="000000"/>
              </a:solidFill>
              <a:effectLst/>
              <a:latin typeface="-webkit-standard" charset="0"/>
            </a:endParaRPr>
          </a:p>
        </p:txBody>
      </p:sp>
      <p:sp>
        <p:nvSpPr>
          <p:cNvPr id="6" name="Rectangle 5"/>
          <p:cNvSpPr/>
          <p:nvPr/>
        </p:nvSpPr>
        <p:spPr>
          <a:xfrm>
            <a:off x="993476" y="4145638"/>
            <a:ext cx="4747404" cy="1600438"/>
          </a:xfrm>
          <a:prstGeom prst="rect">
            <a:avLst/>
          </a:prstGeom>
        </p:spPr>
        <p:txBody>
          <a:bodyPr wrap="square">
            <a:spAutoFit/>
          </a:bodyPr>
          <a:lstStyle/>
          <a:p>
            <a:r>
              <a:rPr lang="en-US" sz="1400" dirty="0">
                <a:solidFill>
                  <a:srgbClr val="000000"/>
                </a:solidFill>
              </a:rPr>
              <a:t>where h is the layer thickness, p is the ray parameter, and </a:t>
            </a:r>
            <a:r>
              <a:rPr lang="en-US" sz="1400" dirty="0" err="1">
                <a:solidFill>
                  <a:srgbClr val="000000"/>
                </a:solidFill>
              </a:rPr>
              <a:t>Vp</a:t>
            </a:r>
            <a:r>
              <a:rPr lang="en-US" sz="1400" dirty="0">
                <a:solidFill>
                  <a:srgbClr val="000000"/>
                </a:solidFill>
              </a:rPr>
              <a:t> and Vs are the P and S-velocity, respectively. If we assume a ray parameter of 0.06 s/km (P-wave from a shallow source about 60° away) and a thickness of 30 km, </a:t>
            </a:r>
            <a:r>
              <a:rPr lang="en-US" sz="1400" dirty="0" err="1">
                <a:solidFill>
                  <a:srgbClr val="000000"/>
                </a:solidFill>
              </a:rPr>
              <a:t>Xs</a:t>
            </a:r>
            <a:r>
              <a:rPr lang="en-US" sz="1400" dirty="0">
                <a:solidFill>
                  <a:srgbClr val="000000"/>
                </a:solidFill>
              </a:rPr>
              <a:t> = 6 km and </a:t>
            </a:r>
            <a:r>
              <a:rPr lang="en-US" sz="1400" dirty="0" err="1">
                <a:solidFill>
                  <a:srgbClr val="000000"/>
                </a:solidFill>
              </a:rPr>
              <a:t>Xp</a:t>
            </a:r>
            <a:r>
              <a:rPr lang="en-US" sz="1400" dirty="0">
                <a:solidFill>
                  <a:srgbClr val="000000"/>
                </a:solidFill>
              </a:rPr>
              <a:t> = 12 km. </a:t>
            </a:r>
            <a:r>
              <a:rPr lang="en-US" sz="1400" dirty="0" smtClean="0">
                <a:solidFill>
                  <a:srgbClr val="000000"/>
                </a:solidFill>
              </a:rPr>
              <a:t>Because </a:t>
            </a:r>
            <a:r>
              <a:rPr lang="en-US" sz="1400" dirty="0">
                <a:solidFill>
                  <a:srgbClr val="000000"/>
                </a:solidFill>
              </a:rPr>
              <a:t>of its close sampling beneath the seismometer, studying the Ps can provide good lateral resolution of the crust mantle transition using events from different azimuths.</a:t>
            </a:r>
            <a:endParaRPr lang="en-US" sz="1400" dirty="0"/>
          </a:p>
        </p:txBody>
      </p:sp>
    </p:spTree>
    <p:extLst>
      <p:ext uri="{BB962C8B-B14F-4D97-AF65-F5344CB8AC3E}">
        <p14:creationId xmlns:p14="http://schemas.microsoft.com/office/powerpoint/2010/main" val="11450317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TotalTime>
  <Words>258</Words>
  <Application>Microsoft Macintosh PowerPoint</Application>
  <PresentationFormat>Widescreen</PresentationFormat>
  <Paragraphs>25</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-webkit-standard</vt:lpstr>
      <vt:lpstr>Calibri</vt:lpstr>
      <vt:lpstr>Calibri Light</vt:lpstr>
      <vt:lpstr>Arial</vt:lpstr>
      <vt:lpstr>Office Theme</vt:lpstr>
      <vt:lpstr>Lecture 11</vt:lpstr>
      <vt:lpstr>PowerPoint Presentation</vt:lpstr>
      <vt:lpstr>Check out real data</vt:lpstr>
      <vt:lpstr>Earth Structure</vt:lpstr>
      <vt:lpstr>PowerPoint Presentation</vt:lpstr>
      <vt:lpstr>PowerPoint Presentation</vt:lpstr>
      <vt:lpstr>PowerPoint Presentation</vt:lpstr>
      <vt:lpstr>PowerPoint Presentation</vt:lpstr>
      <vt:lpstr>Receiver function zone of sensitivity</vt:lpstr>
      <vt:lpstr>Water level deconvolution</vt:lpstr>
      <vt:lpstr>Receiver function changes with azimuth</vt:lpstr>
      <vt:lpstr>Receiver function inversion</vt:lpstr>
      <vt:lpstr>Receiver functions and  ray parameters</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11</dc:title>
  <dc:creator>Dylan Mikesell</dc:creator>
  <cp:lastModifiedBy>Dylan Mikesell</cp:lastModifiedBy>
  <cp:revision>6</cp:revision>
  <dcterms:created xsi:type="dcterms:W3CDTF">2017-02-23T15:47:15Z</dcterms:created>
  <dcterms:modified xsi:type="dcterms:W3CDTF">2017-02-23T16:35:03Z</dcterms:modified>
</cp:coreProperties>
</file>